
<file path=[Content_Types].xml><?xml version="1.0" encoding="utf-8"?>
<Types xmlns="http://schemas.openxmlformats.org/package/2006/content-types">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56" r:id="rId2"/>
    <p:sldId id="261" r:id="rId3"/>
    <p:sldId id="291" r:id="rId4"/>
    <p:sldId id="292" r:id="rId5"/>
    <p:sldId id="293" r:id="rId6"/>
    <p:sldId id="294" r:id="rId7"/>
    <p:sldId id="296" r:id="rId8"/>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87C5"/>
    <a:srgbClr val="348ABE"/>
    <a:srgbClr val="7DF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5790" autoAdjust="0"/>
  </p:normalViewPr>
  <p:slideViewPr>
    <p:cSldViewPr snapToGrid="0" snapToObjects="1">
      <p:cViewPr>
        <p:scale>
          <a:sx n="66" d="100"/>
          <a:sy n="66" d="100"/>
        </p:scale>
        <p:origin x="-87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16932" y="0"/>
            <a:ext cx="2918831" cy="493316"/>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60" y="0"/>
            <a:ext cx="2918831" cy="493316"/>
          </a:xfrm>
          <a:prstGeom prst="rect">
            <a:avLst/>
          </a:prstGeom>
        </p:spPr>
        <p:txBody>
          <a:bodyPr vert="horz" lIns="91440" tIns="45720" rIns="91440" bIns="45720" rtlCol="1"/>
          <a:lstStyle>
            <a:lvl1pPr algn="l">
              <a:defRPr sz="1200"/>
            </a:lvl1pPr>
          </a:lstStyle>
          <a:p>
            <a:fld id="{FF3F3901-A299-4841-9993-D206E863AED9}" type="datetimeFigureOut">
              <a:rPr lang="ar-SA" smtClean="0"/>
              <a:t>11/03/38</a:t>
            </a:fld>
            <a:endParaRPr lang="ar-SA"/>
          </a:p>
        </p:txBody>
      </p:sp>
      <p:sp>
        <p:nvSpPr>
          <p:cNvPr id="4" name="عنصر نائب للتذييل 3"/>
          <p:cNvSpPr>
            <a:spLocks noGrp="1"/>
          </p:cNvSpPr>
          <p:nvPr>
            <p:ph type="ftr" sz="quarter" idx="2"/>
          </p:nvPr>
        </p:nvSpPr>
        <p:spPr>
          <a:xfrm>
            <a:off x="3816932" y="9371285"/>
            <a:ext cx="2918831" cy="493316"/>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60" y="9371285"/>
            <a:ext cx="2918831" cy="493316"/>
          </a:xfrm>
          <a:prstGeom prst="rect">
            <a:avLst/>
          </a:prstGeom>
        </p:spPr>
        <p:txBody>
          <a:bodyPr vert="horz" lIns="91440" tIns="45720" rIns="91440" bIns="45720" rtlCol="1" anchor="b"/>
          <a:lstStyle>
            <a:lvl1pPr algn="l">
              <a:defRPr sz="1200"/>
            </a:lvl1pPr>
          </a:lstStyle>
          <a:p>
            <a:fld id="{23971C26-88C7-46C8-AB09-7A4DE95EEF37}" type="slidenum">
              <a:rPr lang="ar-SA" smtClean="0"/>
              <a:t>‹#›</a:t>
            </a:fld>
            <a:endParaRPr lang="ar-SA"/>
          </a:p>
        </p:txBody>
      </p:sp>
    </p:spTree>
    <p:extLst>
      <p:ext uri="{BB962C8B-B14F-4D97-AF65-F5344CB8AC3E}">
        <p14:creationId xmlns:p14="http://schemas.microsoft.com/office/powerpoint/2010/main" val="2114491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01BE3B69-E0C9-3045-8716-C8A3835D22FC}" type="datetimeFigureOut">
              <a:rPr lang="en-US" smtClean="0"/>
              <a:t>12/10/2016</a:t>
            </a:fld>
            <a:endParaRPr lang="en-US" dirty="0"/>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53F94E94-DA41-794B-91A8-9FEB1A603222}" type="slidenum">
              <a:rPr lang="en-US" smtClean="0"/>
              <a:t>‹#›</a:t>
            </a:fld>
            <a:endParaRPr lang="en-US" dirty="0"/>
          </a:p>
        </p:txBody>
      </p:sp>
    </p:spTree>
    <p:extLst>
      <p:ext uri="{BB962C8B-B14F-4D97-AF65-F5344CB8AC3E}">
        <p14:creationId xmlns:p14="http://schemas.microsoft.com/office/powerpoint/2010/main" val="559713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409575" y="1233488"/>
            <a:ext cx="5916613" cy="3328987"/>
          </a:xfrm>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3F94E94-DA41-794B-91A8-9FEB1A603222}" type="slidenum">
              <a:rPr lang="en-US" smtClean="0"/>
              <a:t>1</a:t>
            </a:fld>
            <a:endParaRPr lang="en-US" dirty="0"/>
          </a:p>
        </p:txBody>
      </p:sp>
    </p:spTree>
    <p:extLst>
      <p:ext uri="{BB962C8B-B14F-4D97-AF65-F5344CB8AC3E}">
        <p14:creationId xmlns:p14="http://schemas.microsoft.com/office/powerpoint/2010/main" val="1014464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A" dirty="0" err="1" smtClean="0"/>
              <a:t>خلاقيات</a:t>
            </a:r>
            <a:r>
              <a:rPr lang="ar-SA" dirty="0" smtClean="0"/>
              <a:t> المهنة تشمل العلاقات والمسؤوليات تجاه العملاء، والعملاء، وزملاء العمل، والموظفين، وأصحاب العمل، والبعض الآخر الذين يستخدمون واحد من المنتجات والخدمات، وغيرهم ممن هم تؤثر محترف لديه مسؤولية العمل من الناحية الأخلاقية. العديد من المهن لديها مدونة لقواعد السلوك التي من المتوقع أن تلتزم المهنيين الأطباء المحامون والقضاة المحاسبين</a:t>
            </a:r>
            <a:endParaRPr lang="ar-SA" dirty="0"/>
          </a:p>
        </p:txBody>
      </p:sp>
      <p:sp>
        <p:nvSpPr>
          <p:cNvPr id="4" name="عنصر نائب لرقم الشريحة 3"/>
          <p:cNvSpPr>
            <a:spLocks noGrp="1"/>
          </p:cNvSpPr>
          <p:nvPr>
            <p:ph type="sldNum" sz="quarter" idx="10"/>
          </p:nvPr>
        </p:nvSpPr>
        <p:spPr/>
        <p:txBody>
          <a:bodyPr/>
          <a:lstStyle/>
          <a:p>
            <a:fld id="{53F94E94-DA41-794B-91A8-9FEB1A603222}" type="slidenum">
              <a:rPr lang="en-US" smtClean="0"/>
              <a:t>3</a:t>
            </a:fld>
            <a:endParaRPr lang="en-US" dirty="0"/>
          </a:p>
        </p:txBody>
      </p:sp>
    </p:spTree>
    <p:extLst>
      <p:ext uri="{BB962C8B-B14F-4D97-AF65-F5344CB8AC3E}">
        <p14:creationId xmlns:p14="http://schemas.microsoft.com/office/powerpoint/2010/main" val="1425916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A" dirty="0" smtClean="0"/>
              <a:t>هناك جوانب خاصة لاتخاذ القرارات الأخلاقية في بيئة مهنية الصدق هو واحد من القيم الأخلاقية الأساسية. ومع ذلك، فإن العديد من المشاكل الأخلاقية هي أكثر دهاء من اختيار صادقة أو غير شريفة بعض القضايا الأخلاقية مثيرة للجدل</a:t>
            </a:r>
            <a:endParaRPr lang="ar-SA" dirty="0"/>
          </a:p>
        </p:txBody>
      </p:sp>
      <p:sp>
        <p:nvSpPr>
          <p:cNvPr id="4" name="عنصر نائب لرقم الشريحة 3"/>
          <p:cNvSpPr>
            <a:spLocks noGrp="1"/>
          </p:cNvSpPr>
          <p:nvPr>
            <p:ph type="sldNum" sz="quarter" idx="10"/>
          </p:nvPr>
        </p:nvSpPr>
        <p:spPr/>
        <p:txBody>
          <a:bodyPr/>
          <a:lstStyle/>
          <a:p>
            <a:fld id="{53F94E94-DA41-794B-91A8-9FEB1A603222}" type="slidenum">
              <a:rPr lang="en-US" smtClean="0"/>
              <a:t>4</a:t>
            </a:fld>
            <a:endParaRPr lang="en-US" dirty="0"/>
          </a:p>
        </p:txBody>
      </p:sp>
    </p:spTree>
    <p:extLst>
      <p:ext uri="{BB962C8B-B14F-4D97-AF65-F5344CB8AC3E}">
        <p14:creationId xmlns:p14="http://schemas.microsoft.com/office/powerpoint/2010/main" val="1240812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A" dirty="0" smtClean="0"/>
              <a:t/>
            </a:r>
            <a:br>
              <a:rPr lang="ar-SA" dirty="0" smtClean="0"/>
            </a:br>
            <a:r>
              <a:rPr lang="ar-SA" sz="1200" b="0" i="0" kern="1200" dirty="0" smtClean="0">
                <a:solidFill>
                  <a:schemeClr val="tx1"/>
                </a:solidFill>
                <a:effectLst/>
                <a:latin typeface="+mn-lt"/>
                <a:ea typeface="+mn-ea"/>
                <a:cs typeface="+mn-cs"/>
              </a:rPr>
              <a:t>المبادئ التوجيهية والمسؤوليات المهنية: فهم ما يعنيه النجاح وتشمل المستخدمين (مثل العاملين في المجال الطبي والفنيين والطيارين والعاملين في المكتب) في تصميم واختبار المراحل لتوفير أنظمة آمنة ومفيدة القيام شاملة، وظيفة متأنية عند تخطيط وجدولة المشاريع وعند كتابة العطاءات أو عقود تصميم لمستخدمي الحقيقي</a:t>
            </a:r>
            <a:endParaRPr lang="ar-SA" dirty="0"/>
          </a:p>
        </p:txBody>
      </p:sp>
      <p:sp>
        <p:nvSpPr>
          <p:cNvPr id="4" name="عنصر نائب لرقم الشريحة 3"/>
          <p:cNvSpPr>
            <a:spLocks noGrp="1"/>
          </p:cNvSpPr>
          <p:nvPr>
            <p:ph type="sldNum" sz="quarter" idx="10"/>
          </p:nvPr>
        </p:nvSpPr>
        <p:spPr/>
        <p:txBody>
          <a:bodyPr/>
          <a:lstStyle/>
          <a:p>
            <a:fld id="{53F94E94-DA41-794B-91A8-9FEB1A603222}" type="slidenum">
              <a:rPr lang="en-US" smtClean="0"/>
              <a:t>5</a:t>
            </a:fld>
            <a:endParaRPr lang="en-US" dirty="0"/>
          </a:p>
        </p:txBody>
      </p:sp>
    </p:spTree>
    <p:extLst>
      <p:ext uri="{BB962C8B-B14F-4D97-AF65-F5344CB8AC3E}">
        <p14:creationId xmlns:p14="http://schemas.microsoft.com/office/powerpoint/2010/main" val="3115777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A" dirty="0" smtClean="0"/>
              <a:t/>
            </a:r>
            <a:br>
              <a:rPr lang="ar-SA" dirty="0" smtClean="0"/>
            </a:br>
            <a:r>
              <a:rPr lang="ar-SA" sz="1200" b="0" i="0" kern="1200" dirty="0" smtClean="0">
                <a:solidFill>
                  <a:schemeClr val="tx1"/>
                </a:solidFill>
                <a:effectLst/>
                <a:latin typeface="+mn-lt"/>
                <a:ea typeface="+mn-ea"/>
                <a:cs typeface="+mn-cs"/>
              </a:rPr>
              <a:t>المبادئ التوجيهية والمسؤوليات المهنية (تابع): لا تفترض القائمة البرنامج هو آمن أو الصحيح. مراجعة واختبار كن منفتحا وصادقا عن قدرات والسلامة، والقيود المفروضة على البرمجيات تتطلب حالة مقنعة للسلامة الالتفات إلى الإعدادات الافتراضية تطوير مهارات الاتصال</a:t>
            </a:r>
          </a:p>
        </p:txBody>
      </p:sp>
      <p:sp>
        <p:nvSpPr>
          <p:cNvPr id="4" name="عنصر نائب لرقم الشريحة 3"/>
          <p:cNvSpPr>
            <a:spLocks noGrp="1"/>
          </p:cNvSpPr>
          <p:nvPr>
            <p:ph type="sldNum" sz="quarter" idx="10"/>
          </p:nvPr>
        </p:nvSpPr>
        <p:spPr/>
        <p:txBody>
          <a:bodyPr/>
          <a:lstStyle/>
          <a:p>
            <a:fld id="{53F94E94-DA41-794B-91A8-9FEB1A603222}" type="slidenum">
              <a:rPr lang="en-US" smtClean="0"/>
              <a:t>6</a:t>
            </a:fld>
            <a:endParaRPr lang="en-US" dirty="0"/>
          </a:p>
        </p:txBody>
      </p:sp>
    </p:spTree>
    <p:extLst>
      <p:ext uri="{BB962C8B-B14F-4D97-AF65-F5344CB8AC3E}">
        <p14:creationId xmlns:p14="http://schemas.microsoft.com/office/powerpoint/2010/main" val="2477610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2BB5C1-1DD9-4C4E-A797-F47C4FFA6F39}" type="datetime1">
              <a:rPr lang="en-US" smtClean="0"/>
              <a:t>12/10/2016</a:t>
            </a:fld>
            <a:endParaRPr lang="en-US" dirty="0"/>
          </a:p>
        </p:txBody>
      </p:sp>
      <p:sp>
        <p:nvSpPr>
          <p:cNvPr id="5" name="Footer Placeholder 4"/>
          <p:cNvSpPr>
            <a:spLocks noGrp="1"/>
          </p:cNvSpPr>
          <p:nvPr>
            <p:ph type="ftr" sz="quarter" idx="11"/>
          </p:nvPr>
        </p:nvSpPr>
        <p:spPr/>
        <p:txBody>
          <a:bodyPr/>
          <a:lstStyle/>
          <a:p>
            <a:r>
              <a:rPr lang="en-US" smtClean="0"/>
              <a:t>CCIT234</a:t>
            </a:r>
            <a:endParaRPr lang="en-US" dirty="0"/>
          </a:p>
        </p:txBody>
      </p:sp>
      <p:sp>
        <p:nvSpPr>
          <p:cNvPr id="6" name="Slide Number Placeholder 5"/>
          <p:cNvSpPr>
            <a:spLocks noGrp="1"/>
          </p:cNvSpPr>
          <p:nvPr>
            <p:ph type="sldNum" sz="quarter" idx="12"/>
          </p:nvPr>
        </p:nvSpPr>
        <p:spPr/>
        <p:txBody>
          <a:bodyPr/>
          <a:lstStyle/>
          <a:p>
            <a:fld id="{AA09004A-729A-614D-9EAB-064054743E8E}" type="slidenum">
              <a:rPr lang="en-US" smtClean="0"/>
              <a:t>‹#›</a:t>
            </a:fld>
            <a:endParaRPr lang="en-US" dirty="0"/>
          </a:p>
        </p:txBody>
      </p:sp>
    </p:spTree>
    <p:extLst>
      <p:ext uri="{BB962C8B-B14F-4D97-AF65-F5344CB8AC3E}">
        <p14:creationId xmlns:p14="http://schemas.microsoft.com/office/powerpoint/2010/main" val="2102791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48A197-B9BF-462B-874A-3FE4E5BCEB81}" type="datetime1">
              <a:rPr lang="en-US" smtClean="0"/>
              <a:t>12/10/2016</a:t>
            </a:fld>
            <a:endParaRPr lang="en-US" dirty="0"/>
          </a:p>
        </p:txBody>
      </p:sp>
      <p:sp>
        <p:nvSpPr>
          <p:cNvPr id="5" name="Footer Placeholder 4"/>
          <p:cNvSpPr>
            <a:spLocks noGrp="1"/>
          </p:cNvSpPr>
          <p:nvPr>
            <p:ph type="ftr" sz="quarter" idx="11"/>
          </p:nvPr>
        </p:nvSpPr>
        <p:spPr/>
        <p:txBody>
          <a:bodyPr/>
          <a:lstStyle/>
          <a:p>
            <a:r>
              <a:rPr lang="en-US" smtClean="0"/>
              <a:t>CCIT234</a:t>
            </a:r>
            <a:endParaRPr lang="en-US" dirty="0"/>
          </a:p>
        </p:txBody>
      </p:sp>
      <p:sp>
        <p:nvSpPr>
          <p:cNvPr id="6" name="Slide Number Placeholder 5"/>
          <p:cNvSpPr>
            <a:spLocks noGrp="1"/>
          </p:cNvSpPr>
          <p:nvPr>
            <p:ph type="sldNum" sz="quarter" idx="12"/>
          </p:nvPr>
        </p:nvSpPr>
        <p:spPr/>
        <p:txBody>
          <a:bodyPr/>
          <a:lstStyle/>
          <a:p>
            <a:fld id="{AA09004A-729A-614D-9EAB-064054743E8E}" type="slidenum">
              <a:rPr lang="en-US" smtClean="0"/>
              <a:t>‹#›</a:t>
            </a:fld>
            <a:endParaRPr lang="en-US" dirty="0"/>
          </a:p>
        </p:txBody>
      </p:sp>
    </p:spTree>
    <p:extLst>
      <p:ext uri="{BB962C8B-B14F-4D97-AF65-F5344CB8AC3E}">
        <p14:creationId xmlns:p14="http://schemas.microsoft.com/office/powerpoint/2010/main" val="1404646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899"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199"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E72B73-BFB1-4248-A3E5-A979F4EDAA82}" type="datetime1">
              <a:rPr lang="en-US" smtClean="0"/>
              <a:t>12/10/2016</a:t>
            </a:fld>
            <a:endParaRPr lang="en-US" dirty="0"/>
          </a:p>
        </p:txBody>
      </p:sp>
      <p:sp>
        <p:nvSpPr>
          <p:cNvPr id="5" name="Footer Placeholder 4"/>
          <p:cNvSpPr>
            <a:spLocks noGrp="1"/>
          </p:cNvSpPr>
          <p:nvPr>
            <p:ph type="ftr" sz="quarter" idx="11"/>
          </p:nvPr>
        </p:nvSpPr>
        <p:spPr/>
        <p:txBody>
          <a:bodyPr/>
          <a:lstStyle/>
          <a:p>
            <a:r>
              <a:rPr lang="en-US" smtClean="0"/>
              <a:t>CCIT234</a:t>
            </a:r>
            <a:endParaRPr lang="en-US" dirty="0"/>
          </a:p>
        </p:txBody>
      </p:sp>
      <p:sp>
        <p:nvSpPr>
          <p:cNvPr id="6" name="Slide Number Placeholder 5"/>
          <p:cNvSpPr>
            <a:spLocks noGrp="1"/>
          </p:cNvSpPr>
          <p:nvPr>
            <p:ph type="sldNum" sz="quarter" idx="12"/>
          </p:nvPr>
        </p:nvSpPr>
        <p:spPr/>
        <p:txBody>
          <a:bodyPr/>
          <a:lstStyle/>
          <a:p>
            <a:fld id="{AA09004A-729A-614D-9EAB-064054743E8E}" type="slidenum">
              <a:rPr lang="en-US" smtClean="0"/>
              <a:t>‹#›</a:t>
            </a:fld>
            <a:endParaRPr lang="en-US" dirty="0"/>
          </a:p>
        </p:txBody>
      </p:sp>
    </p:spTree>
    <p:extLst>
      <p:ext uri="{BB962C8B-B14F-4D97-AF65-F5344CB8AC3E}">
        <p14:creationId xmlns:p14="http://schemas.microsoft.com/office/powerpoint/2010/main" val="608229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8F222B-EC46-4491-BD5C-1C646F720807}" type="datetime1">
              <a:rPr lang="en-US" smtClean="0"/>
              <a:t>12/10/2016</a:t>
            </a:fld>
            <a:endParaRPr lang="en-US" dirty="0"/>
          </a:p>
        </p:txBody>
      </p:sp>
      <p:sp>
        <p:nvSpPr>
          <p:cNvPr id="5" name="Footer Placeholder 4"/>
          <p:cNvSpPr>
            <a:spLocks noGrp="1"/>
          </p:cNvSpPr>
          <p:nvPr>
            <p:ph type="ftr" sz="quarter" idx="11"/>
          </p:nvPr>
        </p:nvSpPr>
        <p:spPr/>
        <p:txBody>
          <a:bodyPr/>
          <a:lstStyle/>
          <a:p>
            <a:r>
              <a:rPr lang="en-US" smtClean="0"/>
              <a:t>CCIT234</a:t>
            </a:r>
            <a:endParaRPr lang="en-US" dirty="0"/>
          </a:p>
        </p:txBody>
      </p:sp>
      <p:sp>
        <p:nvSpPr>
          <p:cNvPr id="6" name="Slide Number Placeholder 5"/>
          <p:cNvSpPr>
            <a:spLocks noGrp="1"/>
          </p:cNvSpPr>
          <p:nvPr>
            <p:ph type="sldNum" sz="quarter" idx="12"/>
          </p:nvPr>
        </p:nvSpPr>
        <p:spPr/>
        <p:txBody>
          <a:bodyPr/>
          <a:lstStyle/>
          <a:p>
            <a:fld id="{AA09004A-729A-614D-9EAB-064054743E8E}" type="slidenum">
              <a:rPr lang="en-US" smtClean="0"/>
              <a:t>‹#›</a:t>
            </a:fld>
            <a:endParaRPr lang="en-US" dirty="0"/>
          </a:p>
        </p:txBody>
      </p:sp>
    </p:spTree>
    <p:extLst>
      <p:ext uri="{BB962C8B-B14F-4D97-AF65-F5344CB8AC3E}">
        <p14:creationId xmlns:p14="http://schemas.microsoft.com/office/powerpoint/2010/main" val="1479392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2"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1EB1CF-5654-4449-8489-A5ED2918F011}" type="datetime1">
              <a:rPr lang="en-US" smtClean="0"/>
              <a:t>12/10/2016</a:t>
            </a:fld>
            <a:endParaRPr lang="en-US" dirty="0"/>
          </a:p>
        </p:txBody>
      </p:sp>
      <p:sp>
        <p:nvSpPr>
          <p:cNvPr id="5" name="Footer Placeholder 4"/>
          <p:cNvSpPr>
            <a:spLocks noGrp="1"/>
          </p:cNvSpPr>
          <p:nvPr>
            <p:ph type="ftr" sz="quarter" idx="11"/>
          </p:nvPr>
        </p:nvSpPr>
        <p:spPr/>
        <p:txBody>
          <a:bodyPr/>
          <a:lstStyle/>
          <a:p>
            <a:r>
              <a:rPr lang="en-US" smtClean="0"/>
              <a:t>CCIT234</a:t>
            </a:r>
            <a:endParaRPr lang="en-US" dirty="0"/>
          </a:p>
        </p:txBody>
      </p:sp>
      <p:sp>
        <p:nvSpPr>
          <p:cNvPr id="6" name="Slide Number Placeholder 5"/>
          <p:cNvSpPr>
            <a:spLocks noGrp="1"/>
          </p:cNvSpPr>
          <p:nvPr>
            <p:ph type="sldNum" sz="quarter" idx="12"/>
          </p:nvPr>
        </p:nvSpPr>
        <p:spPr/>
        <p:txBody>
          <a:bodyPr/>
          <a:lstStyle/>
          <a:p>
            <a:fld id="{AA09004A-729A-614D-9EAB-064054743E8E}" type="slidenum">
              <a:rPr lang="en-US" smtClean="0"/>
              <a:t>‹#›</a:t>
            </a:fld>
            <a:endParaRPr lang="en-US" dirty="0"/>
          </a:p>
        </p:txBody>
      </p:sp>
    </p:spTree>
    <p:extLst>
      <p:ext uri="{BB962C8B-B14F-4D97-AF65-F5344CB8AC3E}">
        <p14:creationId xmlns:p14="http://schemas.microsoft.com/office/powerpoint/2010/main" val="442899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1"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1"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CC4F73-A793-46D5-B77C-7BD90DA27C32}" type="datetime1">
              <a:rPr lang="en-US" smtClean="0"/>
              <a:t>12/10/2016</a:t>
            </a:fld>
            <a:endParaRPr lang="en-US" dirty="0"/>
          </a:p>
        </p:txBody>
      </p:sp>
      <p:sp>
        <p:nvSpPr>
          <p:cNvPr id="6" name="Footer Placeholder 5"/>
          <p:cNvSpPr>
            <a:spLocks noGrp="1"/>
          </p:cNvSpPr>
          <p:nvPr>
            <p:ph type="ftr" sz="quarter" idx="11"/>
          </p:nvPr>
        </p:nvSpPr>
        <p:spPr/>
        <p:txBody>
          <a:bodyPr/>
          <a:lstStyle/>
          <a:p>
            <a:r>
              <a:rPr lang="en-US" smtClean="0"/>
              <a:t>CCIT234</a:t>
            </a:r>
            <a:endParaRPr lang="en-US" dirty="0"/>
          </a:p>
        </p:txBody>
      </p:sp>
      <p:sp>
        <p:nvSpPr>
          <p:cNvPr id="7" name="Slide Number Placeholder 6"/>
          <p:cNvSpPr>
            <a:spLocks noGrp="1"/>
          </p:cNvSpPr>
          <p:nvPr>
            <p:ph type="sldNum" sz="quarter" idx="12"/>
          </p:nvPr>
        </p:nvSpPr>
        <p:spPr/>
        <p:txBody>
          <a:bodyPr/>
          <a:lstStyle/>
          <a:p>
            <a:fld id="{AA09004A-729A-614D-9EAB-064054743E8E}" type="slidenum">
              <a:rPr lang="en-US" smtClean="0"/>
              <a:t>‹#›</a:t>
            </a:fld>
            <a:endParaRPr lang="en-US" dirty="0"/>
          </a:p>
        </p:txBody>
      </p:sp>
    </p:spTree>
    <p:extLst>
      <p:ext uri="{BB962C8B-B14F-4D97-AF65-F5344CB8AC3E}">
        <p14:creationId xmlns:p14="http://schemas.microsoft.com/office/powerpoint/2010/main" val="638097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6"/>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2" y="2505076"/>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78C7B8-3FF8-4738-94FC-2565D2F7A104}" type="datetime1">
              <a:rPr lang="en-US" smtClean="0"/>
              <a:t>12/10/2016</a:t>
            </a:fld>
            <a:endParaRPr lang="en-US" dirty="0"/>
          </a:p>
        </p:txBody>
      </p:sp>
      <p:sp>
        <p:nvSpPr>
          <p:cNvPr id="8" name="Footer Placeholder 7"/>
          <p:cNvSpPr>
            <a:spLocks noGrp="1"/>
          </p:cNvSpPr>
          <p:nvPr>
            <p:ph type="ftr" sz="quarter" idx="11"/>
          </p:nvPr>
        </p:nvSpPr>
        <p:spPr/>
        <p:txBody>
          <a:bodyPr/>
          <a:lstStyle/>
          <a:p>
            <a:r>
              <a:rPr lang="en-US" smtClean="0"/>
              <a:t>CCIT234</a:t>
            </a:r>
            <a:endParaRPr lang="en-US" dirty="0"/>
          </a:p>
        </p:txBody>
      </p:sp>
      <p:sp>
        <p:nvSpPr>
          <p:cNvPr id="9" name="Slide Number Placeholder 8"/>
          <p:cNvSpPr>
            <a:spLocks noGrp="1"/>
          </p:cNvSpPr>
          <p:nvPr>
            <p:ph type="sldNum" sz="quarter" idx="12"/>
          </p:nvPr>
        </p:nvSpPr>
        <p:spPr/>
        <p:txBody>
          <a:bodyPr/>
          <a:lstStyle/>
          <a:p>
            <a:fld id="{AA09004A-729A-614D-9EAB-064054743E8E}" type="slidenum">
              <a:rPr lang="en-US" smtClean="0"/>
              <a:t>‹#›</a:t>
            </a:fld>
            <a:endParaRPr lang="en-US" dirty="0"/>
          </a:p>
        </p:txBody>
      </p:sp>
    </p:spTree>
    <p:extLst>
      <p:ext uri="{BB962C8B-B14F-4D97-AF65-F5344CB8AC3E}">
        <p14:creationId xmlns:p14="http://schemas.microsoft.com/office/powerpoint/2010/main" val="2111790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9E5FC3-2D8B-4FAD-A2C9-674BB010988C}" type="datetime1">
              <a:rPr lang="en-US" smtClean="0"/>
              <a:t>12/10/2016</a:t>
            </a:fld>
            <a:endParaRPr lang="en-US" dirty="0"/>
          </a:p>
        </p:txBody>
      </p:sp>
      <p:sp>
        <p:nvSpPr>
          <p:cNvPr id="4" name="Footer Placeholder 3"/>
          <p:cNvSpPr>
            <a:spLocks noGrp="1"/>
          </p:cNvSpPr>
          <p:nvPr>
            <p:ph type="ftr" sz="quarter" idx="11"/>
          </p:nvPr>
        </p:nvSpPr>
        <p:spPr/>
        <p:txBody>
          <a:bodyPr/>
          <a:lstStyle/>
          <a:p>
            <a:r>
              <a:rPr lang="en-US" smtClean="0"/>
              <a:t>CCIT234</a:t>
            </a:r>
            <a:endParaRPr lang="en-US" dirty="0"/>
          </a:p>
        </p:txBody>
      </p:sp>
      <p:sp>
        <p:nvSpPr>
          <p:cNvPr id="5" name="Slide Number Placeholder 4"/>
          <p:cNvSpPr>
            <a:spLocks noGrp="1"/>
          </p:cNvSpPr>
          <p:nvPr>
            <p:ph type="sldNum" sz="quarter" idx="12"/>
          </p:nvPr>
        </p:nvSpPr>
        <p:spPr/>
        <p:txBody>
          <a:bodyPr/>
          <a:lstStyle/>
          <a:p>
            <a:fld id="{AA09004A-729A-614D-9EAB-064054743E8E}" type="slidenum">
              <a:rPr lang="en-US" smtClean="0"/>
              <a:t>‹#›</a:t>
            </a:fld>
            <a:endParaRPr lang="en-US" dirty="0"/>
          </a:p>
        </p:txBody>
      </p:sp>
    </p:spTree>
    <p:extLst>
      <p:ext uri="{BB962C8B-B14F-4D97-AF65-F5344CB8AC3E}">
        <p14:creationId xmlns:p14="http://schemas.microsoft.com/office/powerpoint/2010/main" val="1407355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EADE24-FE10-4BAF-8C25-7FFFFF44A4B5}" type="datetime1">
              <a:rPr lang="en-US" smtClean="0"/>
              <a:t>12/10/2016</a:t>
            </a:fld>
            <a:endParaRPr lang="en-US" dirty="0"/>
          </a:p>
        </p:txBody>
      </p:sp>
      <p:sp>
        <p:nvSpPr>
          <p:cNvPr id="3" name="Footer Placeholder 2"/>
          <p:cNvSpPr>
            <a:spLocks noGrp="1"/>
          </p:cNvSpPr>
          <p:nvPr>
            <p:ph type="ftr" sz="quarter" idx="11"/>
          </p:nvPr>
        </p:nvSpPr>
        <p:spPr/>
        <p:txBody>
          <a:bodyPr/>
          <a:lstStyle/>
          <a:p>
            <a:r>
              <a:rPr lang="en-US" smtClean="0"/>
              <a:t>CCIT234</a:t>
            </a:r>
            <a:endParaRPr lang="en-US" dirty="0"/>
          </a:p>
        </p:txBody>
      </p:sp>
      <p:sp>
        <p:nvSpPr>
          <p:cNvPr id="4" name="Slide Number Placeholder 3"/>
          <p:cNvSpPr>
            <a:spLocks noGrp="1"/>
          </p:cNvSpPr>
          <p:nvPr>
            <p:ph type="sldNum" sz="quarter" idx="12"/>
          </p:nvPr>
        </p:nvSpPr>
        <p:spPr/>
        <p:txBody>
          <a:bodyPr/>
          <a:lstStyle/>
          <a:p>
            <a:fld id="{AA09004A-729A-614D-9EAB-064054743E8E}" type="slidenum">
              <a:rPr lang="en-US" smtClean="0"/>
              <a:t>‹#›</a:t>
            </a:fld>
            <a:endParaRPr lang="en-US" dirty="0"/>
          </a:p>
        </p:txBody>
      </p:sp>
    </p:spTree>
    <p:extLst>
      <p:ext uri="{BB962C8B-B14F-4D97-AF65-F5344CB8AC3E}">
        <p14:creationId xmlns:p14="http://schemas.microsoft.com/office/powerpoint/2010/main" val="1032328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90"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029E85-6A63-45CD-BF81-937CAE20C8CE}" type="datetime1">
              <a:rPr lang="en-US" smtClean="0"/>
              <a:t>12/10/2016</a:t>
            </a:fld>
            <a:endParaRPr lang="en-US" dirty="0"/>
          </a:p>
        </p:txBody>
      </p:sp>
      <p:sp>
        <p:nvSpPr>
          <p:cNvPr id="6" name="Footer Placeholder 5"/>
          <p:cNvSpPr>
            <a:spLocks noGrp="1"/>
          </p:cNvSpPr>
          <p:nvPr>
            <p:ph type="ftr" sz="quarter" idx="11"/>
          </p:nvPr>
        </p:nvSpPr>
        <p:spPr/>
        <p:txBody>
          <a:bodyPr/>
          <a:lstStyle/>
          <a:p>
            <a:r>
              <a:rPr lang="en-US" smtClean="0"/>
              <a:t>CCIT234</a:t>
            </a:r>
            <a:endParaRPr lang="en-US" dirty="0"/>
          </a:p>
        </p:txBody>
      </p:sp>
      <p:sp>
        <p:nvSpPr>
          <p:cNvPr id="7" name="Slide Number Placeholder 6"/>
          <p:cNvSpPr>
            <a:spLocks noGrp="1"/>
          </p:cNvSpPr>
          <p:nvPr>
            <p:ph type="sldNum" sz="quarter" idx="12"/>
          </p:nvPr>
        </p:nvSpPr>
        <p:spPr/>
        <p:txBody>
          <a:bodyPr/>
          <a:lstStyle/>
          <a:p>
            <a:fld id="{AA09004A-729A-614D-9EAB-064054743E8E}" type="slidenum">
              <a:rPr lang="en-US" smtClean="0"/>
              <a:t>‹#›</a:t>
            </a:fld>
            <a:endParaRPr lang="en-US" dirty="0"/>
          </a:p>
        </p:txBody>
      </p:sp>
    </p:spTree>
    <p:extLst>
      <p:ext uri="{BB962C8B-B14F-4D97-AF65-F5344CB8AC3E}">
        <p14:creationId xmlns:p14="http://schemas.microsoft.com/office/powerpoint/2010/main" val="817370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1"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90"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51B0C8-2DB1-446F-8968-CC43A406FFDF}" type="datetime1">
              <a:rPr lang="en-US" smtClean="0"/>
              <a:t>12/10/2016</a:t>
            </a:fld>
            <a:endParaRPr lang="en-US" dirty="0"/>
          </a:p>
        </p:txBody>
      </p:sp>
      <p:sp>
        <p:nvSpPr>
          <p:cNvPr id="6" name="Footer Placeholder 5"/>
          <p:cNvSpPr>
            <a:spLocks noGrp="1"/>
          </p:cNvSpPr>
          <p:nvPr>
            <p:ph type="ftr" sz="quarter" idx="11"/>
          </p:nvPr>
        </p:nvSpPr>
        <p:spPr/>
        <p:txBody>
          <a:bodyPr/>
          <a:lstStyle/>
          <a:p>
            <a:r>
              <a:rPr lang="en-US" smtClean="0"/>
              <a:t>CCIT234</a:t>
            </a:r>
            <a:endParaRPr lang="en-US" dirty="0"/>
          </a:p>
        </p:txBody>
      </p:sp>
      <p:sp>
        <p:nvSpPr>
          <p:cNvPr id="7" name="Slide Number Placeholder 6"/>
          <p:cNvSpPr>
            <a:spLocks noGrp="1"/>
          </p:cNvSpPr>
          <p:nvPr>
            <p:ph type="sldNum" sz="quarter" idx="12"/>
          </p:nvPr>
        </p:nvSpPr>
        <p:spPr/>
        <p:txBody>
          <a:bodyPr/>
          <a:lstStyle/>
          <a:p>
            <a:fld id="{AA09004A-729A-614D-9EAB-064054743E8E}" type="slidenum">
              <a:rPr lang="en-US" smtClean="0"/>
              <a:t>‹#›</a:t>
            </a:fld>
            <a:endParaRPr lang="en-US" dirty="0"/>
          </a:p>
        </p:txBody>
      </p:sp>
    </p:spTree>
    <p:extLst>
      <p:ext uri="{BB962C8B-B14F-4D97-AF65-F5344CB8AC3E}">
        <p14:creationId xmlns:p14="http://schemas.microsoft.com/office/powerpoint/2010/main" val="96935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2"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1AE51D-4010-45C2-B02B-1AACE1EA9E22}" type="datetime1">
              <a:rPr lang="en-US" smtClean="0"/>
              <a:t>12/10/2016</a:t>
            </a:fld>
            <a:endParaRPr lang="en-US" dirty="0"/>
          </a:p>
        </p:txBody>
      </p:sp>
      <p:sp>
        <p:nvSpPr>
          <p:cNvPr id="5" name="Footer Placeholder 4"/>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CCIT234</a:t>
            </a:r>
            <a:endParaRPr lang="en-US" dirty="0"/>
          </a:p>
        </p:txBody>
      </p:sp>
      <p:sp>
        <p:nvSpPr>
          <p:cNvPr id="6" name="Slide Number Placeholder 5"/>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09004A-729A-614D-9EAB-064054743E8E}" type="slidenum">
              <a:rPr lang="en-US" smtClean="0"/>
              <a:t>‹#›</a:t>
            </a:fld>
            <a:endParaRPr lang="en-US" dirty="0"/>
          </a:p>
        </p:txBody>
      </p:sp>
    </p:spTree>
    <p:extLst>
      <p:ext uri="{BB962C8B-B14F-4D97-AF65-F5344CB8AC3E}">
        <p14:creationId xmlns:p14="http://schemas.microsoft.com/office/powerpoint/2010/main" val="1457761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CCSA 234 Chapter 9</a:t>
            </a:r>
            <a:r>
              <a:rPr lang="en-US" dirty="0"/>
              <a:t>: Professional Ethics and Responsibilities Lecturer</a:t>
            </a:r>
            <a:r>
              <a:rPr lang="en-US" dirty="0" smtClean="0"/>
              <a:t>: </a:t>
            </a:r>
            <a:r>
              <a:rPr lang="en-US" dirty="0" err="1" smtClean="0"/>
              <a:t>wadha</a:t>
            </a:r>
            <a:r>
              <a:rPr lang="en-US" dirty="0" smtClean="0"/>
              <a:t> al-</a:t>
            </a:r>
            <a:r>
              <a:rPr lang="en-US" dirty="0" err="1" smtClean="0"/>
              <a:t>otaibi</a:t>
            </a:r>
            <a:endParaRPr lang="en-US" dirty="0"/>
          </a:p>
          <a:p>
            <a:endParaRPr lang="en-US" dirty="0"/>
          </a:p>
        </p:txBody>
      </p:sp>
      <p:pic>
        <p:nvPicPr>
          <p:cNvPr id="4" name="Picture 3" descr="slide bkgd title page.tiff"/>
          <p:cNvPicPr>
            <a:picLocks noChangeAspect="1"/>
          </p:cNvPicPr>
          <p:nvPr/>
        </p:nvPicPr>
        <p:blipFill rotWithShape="1">
          <a:blip r:embed="rId3">
            <a:extLst>
              <a:ext uri="{28A0092B-C50C-407E-A947-70E740481C1C}">
                <a14:useLocalDpi xmlns:a14="http://schemas.microsoft.com/office/drawing/2010/main" val="0"/>
              </a:ext>
            </a:extLst>
          </a:blip>
          <a:srcRect r="76569"/>
          <a:stretch/>
        </p:blipFill>
        <p:spPr>
          <a:xfrm>
            <a:off x="0" y="0"/>
            <a:ext cx="1277258" cy="6858000"/>
          </a:xfrm>
          <a:prstGeom prst="rect">
            <a:avLst/>
          </a:prstGeom>
        </p:spPr>
      </p:pic>
      <p:sp>
        <p:nvSpPr>
          <p:cNvPr id="2" name="Title 1"/>
          <p:cNvSpPr>
            <a:spLocks noGrp="1"/>
          </p:cNvSpPr>
          <p:nvPr>
            <p:ph type="ctrTitle"/>
          </p:nvPr>
        </p:nvSpPr>
        <p:spPr/>
        <p:txBody>
          <a:bodyPr>
            <a:normAutofit fontScale="90000"/>
          </a:bodyPr>
          <a:lstStyle/>
          <a:p>
            <a:r>
              <a:rPr lang="en-US" b="1" dirty="0" smtClean="0">
                <a:solidFill>
                  <a:srgbClr val="2E87C5"/>
                </a:solidFill>
              </a:rPr>
              <a:t>Social, Legal, and Ethical Issues for Computing Technology</a:t>
            </a:r>
            <a:endParaRPr lang="en-US" dirty="0"/>
          </a:p>
        </p:txBody>
      </p:sp>
      <p:sp>
        <p:nvSpPr>
          <p:cNvPr id="8" name="عنصر نائب للتذييل 7"/>
          <p:cNvSpPr>
            <a:spLocks noGrp="1"/>
          </p:cNvSpPr>
          <p:nvPr>
            <p:ph type="ftr" sz="quarter" idx="11"/>
          </p:nvPr>
        </p:nvSpPr>
        <p:spPr/>
        <p:txBody>
          <a:bodyPr/>
          <a:lstStyle/>
          <a:p>
            <a:r>
              <a:rPr lang="en-US" smtClean="0"/>
              <a:t>CCIT234</a:t>
            </a:r>
            <a:endParaRPr lang="en-US" dirty="0"/>
          </a:p>
        </p:txBody>
      </p:sp>
      <p:sp>
        <p:nvSpPr>
          <p:cNvPr id="9" name="عنصر نائب لرقم الشريحة 8"/>
          <p:cNvSpPr>
            <a:spLocks noGrp="1"/>
          </p:cNvSpPr>
          <p:nvPr>
            <p:ph type="sldNum" sz="quarter" idx="12"/>
          </p:nvPr>
        </p:nvSpPr>
        <p:spPr/>
        <p:txBody>
          <a:bodyPr/>
          <a:lstStyle/>
          <a:p>
            <a:fld id="{AA09004A-729A-614D-9EAB-064054743E8E}" type="slidenum">
              <a:rPr lang="en-US" smtClean="0"/>
              <a:t>1</a:t>
            </a:fld>
            <a:endParaRPr lang="en-US" dirty="0"/>
          </a:p>
        </p:txBody>
      </p:sp>
    </p:spTree>
    <p:extLst>
      <p:ext uri="{BB962C8B-B14F-4D97-AF65-F5344CB8AC3E}">
        <p14:creationId xmlns:p14="http://schemas.microsoft.com/office/powerpoint/2010/main" val="893394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b="1" dirty="0" smtClean="0">
                <a:solidFill>
                  <a:srgbClr val="2E87C5"/>
                </a:solidFill>
              </a:rPr>
              <a:t>Chapter Outline</a:t>
            </a:r>
            <a:endParaRPr lang="en-US" b="1" dirty="0">
              <a:solidFill>
                <a:srgbClr val="2E87C5"/>
              </a:solidFill>
            </a:endParaRPr>
          </a:p>
        </p:txBody>
      </p:sp>
      <p:sp>
        <p:nvSpPr>
          <p:cNvPr id="19459" name="Rectangle 3"/>
          <p:cNvSpPr>
            <a:spLocks noGrp="1" noChangeArrowheads="1"/>
          </p:cNvSpPr>
          <p:nvPr>
            <p:ph type="body" idx="1"/>
          </p:nvPr>
        </p:nvSpPr>
        <p:spPr/>
        <p:txBody>
          <a:bodyPr/>
          <a:lstStyle/>
          <a:p>
            <a:r>
              <a:rPr lang="en-US" dirty="0"/>
              <a:t>What is Professional Ethics?</a:t>
            </a:r>
          </a:p>
          <a:p>
            <a:r>
              <a:rPr lang="en-US" dirty="0"/>
              <a:t>Ethical Guidelines for Computer Professionals</a:t>
            </a:r>
          </a:p>
          <a:p>
            <a:endParaRPr lang="en-US" dirty="0"/>
          </a:p>
        </p:txBody>
      </p:sp>
      <p:cxnSp>
        <p:nvCxnSpPr>
          <p:cNvPr id="4" name="رابط مستقيم 3"/>
          <p:cNvCxnSpPr/>
          <p:nvPr/>
        </p:nvCxnSpPr>
        <p:spPr>
          <a:xfrm>
            <a:off x="986972" y="1355724"/>
            <a:ext cx="9143147" cy="0"/>
          </a:xfrm>
          <a:prstGeom prst="line">
            <a:avLst/>
          </a:prstGeom>
          <a:ln w="53975">
            <a:solidFill>
              <a:srgbClr val="2E87C5"/>
            </a:solidFill>
          </a:ln>
        </p:spPr>
        <p:style>
          <a:lnRef idx="3">
            <a:schemeClr val="accent2"/>
          </a:lnRef>
          <a:fillRef idx="0">
            <a:schemeClr val="accent2"/>
          </a:fillRef>
          <a:effectRef idx="2">
            <a:schemeClr val="accent2"/>
          </a:effectRef>
          <a:fontRef idx="minor">
            <a:schemeClr val="tx1"/>
          </a:fontRef>
        </p:style>
      </p:cxnSp>
      <p:sp>
        <p:nvSpPr>
          <p:cNvPr id="6" name="عنصر نائب للتذييل 5"/>
          <p:cNvSpPr>
            <a:spLocks noGrp="1"/>
          </p:cNvSpPr>
          <p:nvPr>
            <p:ph type="ftr" sz="quarter" idx="11"/>
          </p:nvPr>
        </p:nvSpPr>
        <p:spPr/>
        <p:txBody>
          <a:bodyPr/>
          <a:lstStyle/>
          <a:p>
            <a:r>
              <a:rPr lang="en-US" smtClean="0"/>
              <a:t>CCIT234</a:t>
            </a:r>
            <a:endParaRPr lang="en-US" dirty="0"/>
          </a:p>
        </p:txBody>
      </p:sp>
      <p:sp>
        <p:nvSpPr>
          <p:cNvPr id="7" name="عنصر نائب لرقم الشريحة 6"/>
          <p:cNvSpPr>
            <a:spLocks noGrp="1"/>
          </p:cNvSpPr>
          <p:nvPr>
            <p:ph type="sldNum" sz="quarter" idx="12"/>
          </p:nvPr>
        </p:nvSpPr>
        <p:spPr/>
        <p:txBody>
          <a:bodyPr/>
          <a:lstStyle/>
          <a:p>
            <a:fld id="{AA09004A-729A-614D-9EAB-064054743E8E}" type="slidenum">
              <a:rPr lang="en-US" smtClean="0"/>
              <a:t>2</a:t>
            </a:fld>
            <a:endParaRPr lang="en-US" dirty="0"/>
          </a:p>
        </p:txBody>
      </p:sp>
    </p:spTree>
    <p:extLst>
      <p:ext uri="{BB962C8B-B14F-4D97-AF65-F5344CB8AC3E}">
        <p14:creationId xmlns:p14="http://schemas.microsoft.com/office/powerpoint/2010/main" val="103161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What is "Professional Ethics"?</a:t>
            </a:r>
            <a:endParaRPr lang="en-US" b="1" dirty="0">
              <a:solidFill>
                <a:srgbClr val="2E87C5"/>
              </a:solidFill>
            </a:endParaRPr>
          </a:p>
        </p:txBody>
      </p:sp>
      <p:sp>
        <p:nvSpPr>
          <p:cNvPr id="19459" name="Rectangle 3"/>
          <p:cNvSpPr>
            <a:spLocks noGrp="1" noChangeArrowheads="1"/>
          </p:cNvSpPr>
          <p:nvPr>
            <p:ph type="body" idx="1"/>
          </p:nvPr>
        </p:nvSpPr>
        <p:spPr/>
        <p:txBody>
          <a:bodyPr/>
          <a:lstStyle/>
          <a:p>
            <a:r>
              <a:rPr lang="en-US" sz="2400" dirty="0"/>
              <a:t>Professional ethics includes relationships and responsibilities toward customers, clients, coworkers, employees, employers, others who use one’s products and services, and others whom they affect</a:t>
            </a:r>
          </a:p>
          <a:p>
            <a:r>
              <a:rPr lang="en-US" sz="2400" dirty="0"/>
              <a:t>A professional has a responsibility to act ethically. Many professions have a code of ethics that professionals are expected to abide by</a:t>
            </a:r>
          </a:p>
          <a:p>
            <a:pPr lvl="1"/>
            <a:r>
              <a:rPr lang="en-US" dirty="0"/>
              <a:t>Medical doctors</a:t>
            </a:r>
          </a:p>
          <a:p>
            <a:pPr lvl="1"/>
            <a:r>
              <a:rPr lang="en-US" dirty="0"/>
              <a:t>Lawyers and judges</a:t>
            </a:r>
          </a:p>
          <a:p>
            <a:pPr lvl="1"/>
            <a:r>
              <a:rPr lang="en-US" dirty="0"/>
              <a:t>Accountants</a:t>
            </a:r>
          </a:p>
          <a:p>
            <a:endParaRPr lang="en-US" dirty="0"/>
          </a:p>
        </p:txBody>
      </p:sp>
      <p:cxnSp>
        <p:nvCxnSpPr>
          <p:cNvPr id="4" name="رابط مستقيم 3"/>
          <p:cNvCxnSpPr/>
          <p:nvPr/>
        </p:nvCxnSpPr>
        <p:spPr>
          <a:xfrm>
            <a:off x="986972" y="1355724"/>
            <a:ext cx="9143147" cy="0"/>
          </a:xfrm>
          <a:prstGeom prst="line">
            <a:avLst/>
          </a:prstGeom>
          <a:ln w="53975">
            <a:solidFill>
              <a:srgbClr val="2E87C5"/>
            </a:solidFill>
          </a:ln>
        </p:spPr>
        <p:style>
          <a:lnRef idx="3">
            <a:schemeClr val="accent2"/>
          </a:lnRef>
          <a:fillRef idx="0">
            <a:schemeClr val="accent2"/>
          </a:fillRef>
          <a:effectRef idx="2">
            <a:schemeClr val="accent2"/>
          </a:effectRef>
          <a:fontRef idx="minor">
            <a:schemeClr val="tx1"/>
          </a:fontRef>
        </p:style>
      </p:cxnSp>
      <p:sp>
        <p:nvSpPr>
          <p:cNvPr id="6" name="عنصر نائب للتذييل 5"/>
          <p:cNvSpPr>
            <a:spLocks noGrp="1"/>
          </p:cNvSpPr>
          <p:nvPr>
            <p:ph type="ftr" sz="quarter" idx="11"/>
          </p:nvPr>
        </p:nvSpPr>
        <p:spPr/>
        <p:txBody>
          <a:bodyPr/>
          <a:lstStyle/>
          <a:p>
            <a:r>
              <a:rPr lang="en-US" smtClean="0"/>
              <a:t>CCIT234</a:t>
            </a:r>
            <a:endParaRPr lang="en-US" dirty="0"/>
          </a:p>
        </p:txBody>
      </p:sp>
      <p:sp>
        <p:nvSpPr>
          <p:cNvPr id="7" name="عنصر نائب لرقم الشريحة 6"/>
          <p:cNvSpPr>
            <a:spLocks noGrp="1"/>
          </p:cNvSpPr>
          <p:nvPr>
            <p:ph type="sldNum" sz="quarter" idx="12"/>
          </p:nvPr>
        </p:nvSpPr>
        <p:spPr/>
        <p:txBody>
          <a:bodyPr/>
          <a:lstStyle/>
          <a:p>
            <a:fld id="{AA09004A-729A-614D-9EAB-064054743E8E}" type="slidenum">
              <a:rPr lang="en-US" smtClean="0"/>
              <a:t>3</a:t>
            </a:fld>
            <a:endParaRPr lang="en-US" dirty="0"/>
          </a:p>
        </p:txBody>
      </p:sp>
    </p:spTree>
    <p:extLst>
      <p:ext uri="{BB962C8B-B14F-4D97-AF65-F5344CB8AC3E}">
        <p14:creationId xmlns:p14="http://schemas.microsoft.com/office/powerpoint/2010/main" val="2208809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What is "Professional Ethics"? (cont.)</a:t>
            </a:r>
            <a:endParaRPr lang="en-US" b="1" dirty="0">
              <a:solidFill>
                <a:srgbClr val="2E87C5"/>
              </a:solidFill>
            </a:endParaRPr>
          </a:p>
        </p:txBody>
      </p:sp>
      <p:sp>
        <p:nvSpPr>
          <p:cNvPr id="19459" name="Rectangle 3"/>
          <p:cNvSpPr>
            <a:spLocks noGrp="1" noChangeArrowheads="1"/>
          </p:cNvSpPr>
          <p:nvPr>
            <p:ph type="body" idx="1"/>
          </p:nvPr>
        </p:nvSpPr>
        <p:spPr/>
        <p:txBody>
          <a:bodyPr>
            <a:normAutofit/>
          </a:bodyPr>
          <a:lstStyle/>
          <a:p>
            <a:r>
              <a:rPr lang="en-US" dirty="0"/>
              <a:t>There are special aspects to making ethical decisions in a professional context</a:t>
            </a:r>
          </a:p>
          <a:p>
            <a:r>
              <a:rPr lang="en-US" dirty="0"/>
              <a:t>Honesty is one of the most fundamental ethical values; however, many ethical problems are more subtle than the choice of being honest or dishonest</a:t>
            </a:r>
          </a:p>
          <a:p>
            <a:r>
              <a:rPr lang="en-US" dirty="0"/>
              <a:t>Some ethical issues are controversial</a:t>
            </a:r>
          </a:p>
          <a:p>
            <a:endParaRPr lang="en-US" dirty="0"/>
          </a:p>
        </p:txBody>
      </p:sp>
      <p:cxnSp>
        <p:nvCxnSpPr>
          <p:cNvPr id="4" name="رابط مستقيم 3"/>
          <p:cNvCxnSpPr/>
          <p:nvPr/>
        </p:nvCxnSpPr>
        <p:spPr>
          <a:xfrm>
            <a:off x="986970" y="1682069"/>
            <a:ext cx="9143147" cy="0"/>
          </a:xfrm>
          <a:prstGeom prst="line">
            <a:avLst/>
          </a:prstGeom>
          <a:ln w="53975">
            <a:solidFill>
              <a:srgbClr val="2E87C5"/>
            </a:solidFill>
          </a:ln>
        </p:spPr>
        <p:style>
          <a:lnRef idx="3">
            <a:schemeClr val="accent2"/>
          </a:lnRef>
          <a:fillRef idx="0">
            <a:schemeClr val="accent2"/>
          </a:fillRef>
          <a:effectRef idx="2">
            <a:schemeClr val="accent2"/>
          </a:effectRef>
          <a:fontRef idx="minor">
            <a:schemeClr val="tx1"/>
          </a:fontRef>
        </p:style>
      </p:cxnSp>
      <p:sp>
        <p:nvSpPr>
          <p:cNvPr id="6" name="عنصر نائب للتذييل 5"/>
          <p:cNvSpPr>
            <a:spLocks noGrp="1"/>
          </p:cNvSpPr>
          <p:nvPr>
            <p:ph type="ftr" sz="quarter" idx="11"/>
          </p:nvPr>
        </p:nvSpPr>
        <p:spPr/>
        <p:txBody>
          <a:bodyPr/>
          <a:lstStyle/>
          <a:p>
            <a:r>
              <a:rPr lang="en-US" smtClean="0"/>
              <a:t>CCIT234</a:t>
            </a:r>
            <a:endParaRPr lang="en-US" dirty="0"/>
          </a:p>
        </p:txBody>
      </p:sp>
      <p:sp>
        <p:nvSpPr>
          <p:cNvPr id="7" name="عنصر نائب لرقم الشريحة 6"/>
          <p:cNvSpPr>
            <a:spLocks noGrp="1"/>
          </p:cNvSpPr>
          <p:nvPr>
            <p:ph type="sldNum" sz="quarter" idx="12"/>
          </p:nvPr>
        </p:nvSpPr>
        <p:spPr/>
        <p:txBody>
          <a:bodyPr/>
          <a:lstStyle/>
          <a:p>
            <a:fld id="{AA09004A-729A-614D-9EAB-064054743E8E}" type="slidenum">
              <a:rPr lang="en-US" smtClean="0"/>
              <a:t>4</a:t>
            </a:fld>
            <a:endParaRPr lang="en-US" dirty="0"/>
          </a:p>
        </p:txBody>
      </p:sp>
    </p:spTree>
    <p:extLst>
      <p:ext uri="{BB962C8B-B14F-4D97-AF65-F5344CB8AC3E}">
        <p14:creationId xmlns:p14="http://schemas.microsoft.com/office/powerpoint/2010/main" val="3043703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Ethical Guidelines for Computer Professionals</a:t>
            </a:r>
            <a:endParaRPr lang="en-US" b="1" dirty="0">
              <a:solidFill>
                <a:srgbClr val="2E87C5"/>
              </a:solidFill>
            </a:endParaRPr>
          </a:p>
        </p:txBody>
      </p:sp>
      <p:sp>
        <p:nvSpPr>
          <p:cNvPr id="19459" name="Rectangle 3"/>
          <p:cNvSpPr>
            <a:spLocks noGrp="1" noChangeArrowheads="1"/>
          </p:cNvSpPr>
          <p:nvPr>
            <p:ph type="body" idx="1"/>
          </p:nvPr>
        </p:nvSpPr>
        <p:spPr/>
        <p:txBody>
          <a:bodyPr>
            <a:normAutofit/>
          </a:bodyPr>
          <a:lstStyle/>
          <a:p>
            <a:pPr>
              <a:lnSpc>
                <a:spcPct val="80000"/>
              </a:lnSpc>
              <a:buFontTx/>
              <a:buNone/>
            </a:pPr>
            <a:r>
              <a:rPr lang="en-US" dirty="0"/>
              <a:t>Guidelines and Professional Responsibilities:</a:t>
            </a:r>
          </a:p>
          <a:p>
            <a:pPr>
              <a:lnSpc>
                <a:spcPct val="80000"/>
              </a:lnSpc>
            </a:pPr>
            <a:r>
              <a:rPr lang="en-US" dirty="0"/>
              <a:t>Understand what success means</a:t>
            </a:r>
          </a:p>
          <a:p>
            <a:pPr>
              <a:lnSpc>
                <a:spcPct val="80000"/>
              </a:lnSpc>
            </a:pPr>
            <a:r>
              <a:rPr lang="en-US" dirty="0"/>
              <a:t>Include users (such as medical staff, technicians, pilots, office workers) in the design and testing stages to provide safe and useful systems</a:t>
            </a:r>
          </a:p>
          <a:p>
            <a:pPr>
              <a:lnSpc>
                <a:spcPct val="80000"/>
              </a:lnSpc>
            </a:pPr>
            <a:r>
              <a:rPr lang="en-US" dirty="0" smtClean="0"/>
              <a:t>Design </a:t>
            </a:r>
            <a:r>
              <a:rPr lang="en-US" dirty="0"/>
              <a:t>for real users</a:t>
            </a:r>
          </a:p>
          <a:p>
            <a:pPr marL="0" indent="0">
              <a:lnSpc>
                <a:spcPct val="95000"/>
              </a:lnSpc>
              <a:spcBef>
                <a:spcPct val="0"/>
              </a:spcBef>
              <a:buNone/>
            </a:pPr>
            <a:endParaRPr lang="en-US" dirty="0"/>
          </a:p>
        </p:txBody>
      </p:sp>
      <p:cxnSp>
        <p:nvCxnSpPr>
          <p:cNvPr id="4" name="رابط مستقيم 3"/>
          <p:cNvCxnSpPr/>
          <p:nvPr/>
        </p:nvCxnSpPr>
        <p:spPr>
          <a:xfrm>
            <a:off x="986971" y="1690688"/>
            <a:ext cx="9143147" cy="0"/>
          </a:xfrm>
          <a:prstGeom prst="line">
            <a:avLst/>
          </a:prstGeom>
          <a:ln w="53975">
            <a:solidFill>
              <a:srgbClr val="2E87C5"/>
            </a:solidFill>
          </a:ln>
        </p:spPr>
        <p:style>
          <a:lnRef idx="3">
            <a:schemeClr val="accent2"/>
          </a:lnRef>
          <a:fillRef idx="0">
            <a:schemeClr val="accent2"/>
          </a:fillRef>
          <a:effectRef idx="2">
            <a:schemeClr val="accent2"/>
          </a:effectRef>
          <a:fontRef idx="minor">
            <a:schemeClr val="tx1"/>
          </a:fontRef>
        </p:style>
      </p:cxnSp>
      <p:sp>
        <p:nvSpPr>
          <p:cNvPr id="6" name="عنصر نائب للتذييل 5"/>
          <p:cNvSpPr>
            <a:spLocks noGrp="1"/>
          </p:cNvSpPr>
          <p:nvPr>
            <p:ph type="ftr" sz="quarter" idx="11"/>
          </p:nvPr>
        </p:nvSpPr>
        <p:spPr/>
        <p:txBody>
          <a:bodyPr/>
          <a:lstStyle/>
          <a:p>
            <a:r>
              <a:rPr lang="en-US" smtClean="0"/>
              <a:t>CCIT234</a:t>
            </a:r>
            <a:endParaRPr lang="en-US" dirty="0"/>
          </a:p>
        </p:txBody>
      </p:sp>
      <p:sp>
        <p:nvSpPr>
          <p:cNvPr id="7" name="عنصر نائب لرقم الشريحة 6"/>
          <p:cNvSpPr>
            <a:spLocks noGrp="1"/>
          </p:cNvSpPr>
          <p:nvPr>
            <p:ph type="sldNum" sz="quarter" idx="12"/>
          </p:nvPr>
        </p:nvSpPr>
        <p:spPr/>
        <p:txBody>
          <a:bodyPr/>
          <a:lstStyle/>
          <a:p>
            <a:fld id="{AA09004A-729A-614D-9EAB-064054743E8E}" type="slidenum">
              <a:rPr lang="en-US" smtClean="0"/>
              <a:t>5</a:t>
            </a:fld>
            <a:endParaRPr lang="en-US" dirty="0"/>
          </a:p>
        </p:txBody>
      </p:sp>
    </p:spTree>
    <p:extLst>
      <p:ext uri="{BB962C8B-B14F-4D97-AF65-F5344CB8AC3E}">
        <p14:creationId xmlns:p14="http://schemas.microsoft.com/office/powerpoint/2010/main" val="31713983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Ethical Guidelines for Computer . . . (cont.)</a:t>
            </a:r>
            <a:endParaRPr lang="en-US" b="1" dirty="0">
              <a:solidFill>
                <a:srgbClr val="2E87C5"/>
              </a:solidFill>
            </a:endParaRPr>
          </a:p>
        </p:txBody>
      </p:sp>
      <p:sp>
        <p:nvSpPr>
          <p:cNvPr id="19459" name="Rectangle 3"/>
          <p:cNvSpPr>
            <a:spLocks noGrp="1" noChangeArrowheads="1"/>
          </p:cNvSpPr>
          <p:nvPr>
            <p:ph type="body" idx="1"/>
          </p:nvPr>
        </p:nvSpPr>
        <p:spPr/>
        <p:txBody>
          <a:bodyPr>
            <a:normAutofit/>
          </a:bodyPr>
          <a:lstStyle/>
          <a:p>
            <a:pPr>
              <a:buNone/>
            </a:pPr>
            <a:r>
              <a:rPr lang="en-US" dirty="0"/>
              <a:t>Guidelines and Professional Responsibilities (cont.):</a:t>
            </a:r>
          </a:p>
          <a:p>
            <a:r>
              <a:rPr lang="en-US" dirty="0"/>
              <a:t>Don’t assume existing software is safe or correct; review and test it</a:t>
            </a:r>
          </a:p>
          <a:p>
            <a:r>
              <a:rPr lang="en-US" dirty="0"/>
              <a:t>Be open and honest about capabilities, safety, and limitations of software</a:t>
            </a:r>
          </a:p>
          <a:p>
            <a:r>
              <a:rPr lang="en-US" dirty="0"/>
              <a:t>Require a convincing case for safety</a:t>
            </a:r>
          </a:p>
          <a:p>
            <a:r>
              <a:rPr lang="en-US" dirty="0"/>
              <a:t>Pay attention to defaults</a:t>
            </a:r>
          </a:p>
          <a:p>
            <a:r>
              <a:rPr lang="en-US" dirty="0"/>
              <a:t>Develop communication skills</a:t>
            </a:r>
          </a:p>
        </p:txBody>
      </p:sp>
      <p:cxnSp>
        <p:nvCxnSpPr>
          <p:cNvPr id="4" name="رابط مستقيم 3"/>
          <p:cNvCxnSpPr/>
          <p:nvPr/>
        </p:nvCxnSpPr>
        <p:spPr>
          <a:xfrm>
            <a:off x="986971" y="1638526"/>
            <a:ext cx="9143147" cy="0"/>
          </a:xfrm>
          <a:prstGeom prst="line">
            <a:avLst/>
          </a:prstGeom>
          <a:ln w="53975">
            <a:solidFill>
              <a:srgbClr val="2E87C5"/>
            </a:solidFill>
          </a:ln>
        </p:spPr>
        <p:style>
          <a:lnRef idx="3">
            <a:schemeClr val="accent2"/>
          </a:lnRef>
          <a:fillRef idx="0">
            <a:schemeClr val="accent2"/>
          </a:fillRef>
          <a:effectRef idx="2">
            <a:schemeClr val="accent2"/>
          </a:effectRef>
          <a:fontRef idx="minor">
            <a:schemeClr val="tx1"/>
          </a:fontRef>
        </p:style>
      </p:cxnSp>
      <p:sp>
        <p:nvSpPr>
          <p:cNvPr id="6" name="عنصر نائب للتذييل 5"/>
          <p:cNvSpPr>
            <a:spLocks noGrp="1"/>
          </p:cNvSpPr>
          <p:nvPr>
            <p:ph type="ftr" sz="quarter" idx="11"/>
          </p:nvPr>
        </p:nvSpPr>
        <p:spPr/>
        <p:txBody>
          <a:bodyPr/>
          <a:lstStyle/>
          <a:p>
            <a:r>
              <a:rPr lang="en-US" dirty="0" smtClean="0"/>
              <a:t>CCIT234</a:t>
            </a:r>
            <a:endParaRPr lang="en-US" dirty="0"/>
          </a:p>
        </p:txBody>
      </p:sp>
      <p:sp>
        <p:nvSpPr>
          <p:cNvPr id="7" name="عنصر نائب لرقم الشريحة 6"/>
          <p:cNvSpPr>
            <a:spLocks noGrp="1"/>
          </p:cNvSpPr>
          <p:nvPr>
            <p:ph type="sldNum" sz="quarter" idx="12"/>
          </p:nvPr>
        </p:nvSpPr>
        <p:spPr/>
        <p:txBody>
          <a:bodyPr/>
          <a:lstStyle/>
          <a:p>
            <a:fld id="{AA09004A-729A-614D-9EAB-064054743E8E}" type="slidenum">
              <a:rPr lang="en-US" smtClean="0"/>
              <a:t>6</a:t>
            </a:fld>
            <a:endParaRPr lang="en-US" dirty="0"/>
          </a:p>
        </p:txBody>
      </p:sp>
    </p:spTree>
    <p:extLst>
      <p:ext uri="{BB962C8B-B14F-4D97-AF65-F5344CB8AC3E}">
        <p14:creationId xmlns:p14="http://schemas.microsoft.com/office/powerpoint/2010/main" val="24074446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Question:</a:t>
            </a:r>
            <a:endParaRPr lang="ar-SA" dirty="0"/>
          </a:p>
        </p:txBody>
      </p:sp>
      <p:sp>
        <p:nvSpPr>
          <p:cNvPr id="3" name="عنصر نائب للمحتوى 2"/>
          <p:cNvSpPr>
            <a:spLocks noGrp="1"/>
          </p:cNvSpPr>
          <p:nvPr>
            <p:ph idx="1"/>
          </p:nvPr>
        </p:nvSpPr>
        <p:spPr/>
        <p:txBody>
          <a:bodyPr/>
          <a:lstStyle/>
          <a:p>
            <a:pPr marL="0" indent="0">
              <a:buNone/>
            </a:pPr>
            <a:r>
              <a:rPr lang="en-US" dirty="0" smtClean="0"/>
              <a:t>Q1) fill </a:t>
            </a:r>
            <a:r>
              <a:rPr lang="en-US" dirty="0" smtClean="0"/>
              <a:t>blanks </a:t>
            </a:r>
            <a:r>
              <a:rPr lang="en-US" dirty="0" smtClean="0"/>
              <a:t>:</a:t>
            </a:r>
          </a:p>
          <a:p>
            <a:pPr marL="0" indent="0">
              <a:buNone/>
            </a:pPr>
            <a:r>
              <a:rPr lang="en-US" dirty="0" smtClean="0"/>
              <a:t>1- </a:t>
            </a:r>
            <a:r>
              <a:rPr lang="en-US" dirty="0"/>
              <a:t>………………… includes relationships and responsibilities toward customers, clients, coworkers, employees, employers, others who use one’s products and services, and others whom they </a:t>
            </a:r>
            <a:r>
              <a:rPr lang="en-US" dirty="0" smtClean="0"/>
              <a:t>affect</a:t>
            </a:r>
          </a:p>
          <a:p>
            <a:pPr marL="0" indent="0">
              <a:buNone/>
            </a:pPr>
            <a:endParaRPr lang="en-US" dirty="0"/>
          </a:p>
          <a:p>
            <a:pPr marL="0" indent="0">
              <a:buNone/>
            </a:pPr>
            <a:r>
              <a:rPr lang="en-US" dirty="0"/>
              <a:t>2- </a:t>
            </a:r>
            <a:r>
              <a:rPr lang="en-US" dirty="0"/>
              <a:t>………………. one of the most fundamental ethical values</a:t>
            </a:r>
            <a:endParaRPr lang="en-US" sz="2800" dirty="0"/>
          </a:p>
          <a:p>
            <a:pPr marL="0" lvl="1" indent="0">
              <a:spcBef>
                <a:spcPts val="1000"/>
              </a:spcBef>
              <a:buNone/>
            </a:pPr>
            <a:endParaRPr lang="en-US" dirty="0"/>
          </a:p>
          <a:p>
            <a:pPr marL="0" lvl="1" indent="0">
              <a:spcBef>
                <a:spcPts val="1000"/>
              </a:spcBef>
              <a:buNone/>
            </a:pPr>
            <a:endParaRPr lang="en-US" dirty="0"/>
          </a:p>
          <a:p>
            <a:pPr marL="0" indent="0">
              <a:buNone/>
            </a:pPr>
            <a:endParaRPr lang="ar-SA" dirty="0"/>
          </a:p>
        </p:txBody>
      </p:sp>
      <p:sp>
        <p:nvSpPr>
          <p:cNvPr id="4" name="عنصر نائب للتذييل 3"/>
          <p:cNvSpPr>
            <a:spLocks noGrp="1"/>
          </p:cNvSpPr>
          <p:nvPr>
            <p:ph type="ftr" sz="quarter" idx="11"/>
          </p:nvPr>
        </p:nvSpPr>
        <p:spPr/>
        <p:txBody>
          <a:bodyPr/>
          <a:lstStyle/>
          <a:p>
            <a:r>
              <a:rPr lang="en-US" smtClean="0"/>
              <a:t>CCIT234</a:t>
            </a:r>
            <a:endParaRPr lang="en-US" dirty="0"/>
          </a:p>
        </p:txBody>
      </p:sp>
      <p:sp>
        <p:nvSpPr>
          <p:cNvPr id="5" name="عنصر نائب لرقم الشريحة 4"/>
          <p:cNvSpPr>
            <a:spLocks noGrp="1"/>
          </p:cNvSpPr>
          <p:nvPr>
            <p:ph type="sldNum" sz="quarter" idx="12"/>
          </p:nvPr>
        </p:nvSpPr>
        <p:spPr/>
        <p:txBody>
          <a:bodyPr/>
          <a:lstStyle/>
          <a:p>
            <a:fld id="{AA09004A-729A-614D-9EAB-064054743E8E}" type="slidenum">
              <a:rPr lang="en-US" smtClean="0"/>
              <a:t>7</a:t>
            </a:fld>
            <a:endParaRPr lang="en-US" dirty="0"/>
          </a:p>
        </p:txBody>
      </p:sp>
    </p:spTree>
    <p:extLst>
      <p:ext uri="{BB962C8B-B14F-4D97-AF65-F5344CB8AC3E}">
        <p14:creationId xmlns:p14="http://schemas.microsoft.com/office/powerpoint/2010/main" val="3842901887"/>
      </p:ext>
    </p:extLst>
  </p:cSld>
  <p:clrMapOvr>
    <a:masterClrMapping/>
  </p:clrMapOvr>
</p:sld>
</file>

<file path=ppt/theme/theme1.xml><?xml version="1.0" encoding="utf-8"?>
<a:theme xmlns:a="http://schemas.openxmlformats.org/drawingml/2006/main" name="Office Theme">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alibri-Cambria">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1783</TotalTime>
  <Words>413</Words>
  <Application>Microsoft Office PowerPoint</Application>
  <PresentationFormat>مخصص</PresentationFormat>
  <Paragraphs>56</Paragraphs>
  <Slides>7</Slides>
  <Notes>5</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Office Theme</vt:lpstr>
      <vt:lpstr>Social, Legal, and Ethical Issues for Computing Technology</vt:lpstr>
      <vt:lpstr>Chapter Outline</vt:lpstr>
      <vt:lpstr>What is "Professional Ethics"?</vt:lpstr>
      <vt:lpstr>What is "Professional Ethics"? (cont.)</vt:lpstr>
      <vt:lpstr>Ethical Guidelines for Computer Professionals</vt:lpstr>
      <vt:lpstr>Ethical Guidelines for Computer . . . (cont.)</vt:lpstr>
      <vt:lpstr>Question: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Science Capstone:</dc:title>
  <dc:creator>Mohammed AlSekait</dc:creator>
  <cp:lastModifiedBy>وضحى</cp:lastModifiedBy>
  <cp:revision>81</cp:revision>
  <cp:lastPrinted>2016-09-04T09:18:21Z</cp:lastPrinted>
  <dcterms:created xsi:type="dcterms:W3CDTF">2016-01-26T18:40:35Z</dcterms:created>
  <dcterms:modified xsi:type="dcterms:W3CDTF">2016-12-10T12:49:31Z</dcterms:modified>
</cp:coreProperties>
</file>